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72" r:id="rId9"/>
    <p:sldId id="263" r:id="rId10"/>
    <p:sldId id="270" r:id="rId11"/>
    <p:sldId id="265" r:id="rId12"/>
    <p:sldId id="266" r:id="rId13"/>
    <p:sldId id="267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6"/>
    <a:srgbClr val="929292"/>
    <a:srgbClr val="FCFCF8"/>
    <a:srgbClr val="FEFFEB"/>
    <a:srgbClr val="FEFFE9"/>
    <a:srgbClr val="FFF3F5"/>
    <a:srgbClr val="FFFEF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3"/>
    <p:restoredTop sz="94656"/>
  </p:normalViewPr>
  <p:slideViewPr>
    <p:cSldViewPr snapToGrid="0" snapToObjects="1">
      <p:cViewPr varScale="1">
        <p:scale>
          <a:sx n="74" d="100"/>
          <a:sy n="74" d="100"/>
        </p:scale>
        <p:origin x="176" y="1424"/>
      </p:cViewPr>
      <p:guideLst/>
    </p:cSldViewPr>
  </p:slideViewPr>
  <p:outlineViewPr>
    <p:cViewPr>
      <p:scale>
        <a:sx n="33" d="100"/>
        <a:sy n="33" d="100"/>
      </p:scale>
      <p:origin x="-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42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0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52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logo_laef_large.jpg" descr="logo_laef_lar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5463" y="8128000"/>
            <a:ext cx="2749338" cy="1625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Rectangle"/>
          <p:cNvSpPr/>
          <p:nvPr/>
        </p:nvSpPr>
        <p:spPr>
          <a:xfrm>
            <a:off x="919299" y="9284991"/>
            <a:ext cx="9324122" cy="65023"/>
          </a:xfrm>
          <a:prstGeom prst="rect">
            <a:avLst/>
          </a:prstGeom>
          <a:solidFill>
            <a:srgbClr val="3875BB"/>
          </a:solidFill>
          <a:ln w="12700">
            <a:solidFill>
              <a:srgbClr val="4367BB"/>
            </a:solidFill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9" name="Line"/>
          <p:cNvSpPr/>
          <p:nvPr/>
        </p:nvSpPr>
        <p:spPr>
          <a:xfrm>
            <a:off x="650239" y="1699733"/>
            <a:ext cx="11704322" cy="1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1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5791" y="9123786"/>
            <a:ext cx="368769" cy="3520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8" name="LGEF Logo JPEG.jpg" descr="LGEF Logo JPE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9034" y="8971402"/>
            <a:ext cx="1221435" cy="593269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jp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20.tif"/><Relationship Id="rId21" Type="http://schemas.openxmlformats.org/officeDocument/2006/relationships/image" Target="../media/image56.png"/><Relationship Id="rId34" Type="http://schemas.openxmlformats.org/officeDocument/2006/relationships/image" Target="../media/image69.tiff"/><Relationship Id="rId7" Type="http://schemas.openxmlformats.org/officeDocument/2006/relationships/image" Target="../media/image42.tif"/><Relationship Id="rId12" Type="http://schemas.openxmlformats.org/officeDocument/2006/relationships/image" Target="../media/image47.jpg"/><Relationship Id="rId17" Type="http://schemas.openxmlformats.org/officeDocument/2006/relationships/image" Target="../media/image52.png"/><Relationship Id="rId25" Type="http://schemas.openxmlformats.org/officeDocument/2006/relationships/image" Target="../media/image60.tiff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1.png"/><Relationship Id="rId20" Type="http://schemas.openxmlformats.org/officeDocument/2006/relationships/image" Target="../media/image55.jpg"/><Relationship Id="rId29" Type="http://schemas.openxmlformats.org/officeDocument/2006/relationships/image" Target="../media/image6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tif"/><Relationship Id="rId11" Type="http://schemas.openxmlformats.org/officeDocument/2006/relationships/image" Target="../media/image46.jpg"/><Relationship Id="rId24" Type="http://schemas.openxmlformats.org/officeDocument/2006/relationships/image" Target="../media/image59.tiff"/><Relationship Id="rId32" Type="http://schemas.openxmlformats.org/officeDocument/2006/relationships/image" Target="../media/image67.png"/><Relationship Id="rId5" Type="http://schemas.openxmlformats.org/officeDocument/2006/relationships/image" Target="../media/image40.jpg"/><Relationship Id="rId15" Type="http://schemas.openxmlformats.org/officeDocument/2006/relationships/image" Target="../media/image50.png"/><Relationship Id="rId23" Type="http://schemas.openxmlformats.org/officeDocument/2006/relationships/image" Target="../media/image58.jpg"/><Relationship Id="rId28" Type="http://schemas.openxmlformats.org/officeDocument/2006/relationships/image" Target="../media/image63.jpg"/><Relationship Id="rId10" Type="http://schemas.openxmlformats.org/officeDocument/2006/relationships/image" Target="../media/image45.tif"/><Relationship Id="rId19" Type="http://schemas.openxmlformats.org/officeDocument/2006/relationships/image" Target="../media/image54.png"/><Relationship Id="rId31" Type="http://schemas.openxmlformats.org/officeDocument/2006/relationships/image" Target="../media/image66.jpg"/><Relationship Id="rId4" Type="http://schemas.openxmlformats.org/officeDocument/2006/relationships/image" Target="../media/image39.jpg"/><Relationship Id="rId9" Type="http://schemas.openxmlformats.org/officeDocument/2006/relationships/image" Target="../media/image44.tif"/><Relationship Id="rId14" Type="http://schemas.openxmlformats.org/officeDocument/2006/relationships/image" Target="../media/image49.jp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image" Target="../media/image43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13" Type="http://schemas.openxmlformats.org/officeDocument/2006/relationships/image" Target="../media/image20.tif"/><Relationship Id="rId3" Type="http://schemas.openxmlformats.org/officeDocument/2006/relationships/image" Target="../media/image10.tif"/><Relationship Id="rId7" Type="http://schemas.openxmlformats.org/officeDocument/2006/relationships/image" Target="../media/image14.tif"/><Relationship Id="rId12" Type="http://schemas.openxmlformats.org/officeDocument/2006/relationships/image" Target="../media/image19.tif"/><Relationship Id="rId17" Type="http://schemas.openxmlformats.org/officeDocument/2006/relationships/image" Target="../media/image24.jpeg"/><Relationship Id="rId2" Type="http://schemas.openxmlformats.org/officeDocument/2006/relationships/image" Target="../media/image2.jpeg"/><Relationship Id="rId16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"/><Relationship Id="rId11" Type="http://schemas.openxmlformats.org/officeDocument/2006/relationships/image" Target="../media/image18.tif"/><Relationship Id="rId5" Type="http://schemas.openxmlformats.org/officeDocument/2006/relationships/image" Target="../media/image12.tif"/><Relationship Id="rId15" Type="http://schemas.openxmlformats.org/officeDocument/2006/relationships/image" Target="../media/image22.tiff"/><Relationship Id="rId10" Type="http://schemas.openxmlformats.org/officeDocument/2006/relationships/image" Target="../media/image17.tif"/><Relationship Id="rId4" Type="http://schemas.openxmlformats.org/officeDocument/2006/relationships/image" Target="../media/image11.tif"/><Relationship Id="rId9" Type="http://schemas.openxmlformats.org/officeDocument/2006/relationships/image" Target="../media/image16.tif"/><Relationship Id="rId1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Dean’s List of Realtors…"/>
          <p:cNvSpPr txBox="1">
            <a:spLocks noGrp="1"/>
          </p:cNvSpPr>
          <p:nvPr>
            <p:ph type="ctrTitle"/>
          </p:nvPr>
        </p:nvSpPr>
        <p:spPr>
          <a:xfrm>
            <a:off x="1429223" y="4668622"/>
            <a:ext cx="10464801" cy="218937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66674">
              <a:defRPr sz="7760">
                <a:latin typeface="Arial"/>
                <a:ea typeface="Arial"/>
                <a:cs typeface="Arial"/>
                <a:sym typeface="Arial"/>
              </a:defRPr>
            </a:pPr>
            <a:r>
              <a:rPr lang="en-US" sz="6000" dirty="0"/>
              <a:t>2019</a:t>
            </a:r>
            <a:br>
              <a:rPr lang="en-US" sz="6000" dirty="0"/>
            </a:br>
            <a:r>
              <a:rPr sz="6000" dirty="0"/>
              <a:t>Dean’s List of Realtors</a:t>
            </a:r>
          </a:p>
        </p:txBody>
      </p:sp>
      <p:pic>
        <p:nvPicPr>
          <p:cNvPr id="160" name="LGEF Logo JPEG.jpg" descr="LGEF Logo JPEG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0393" y="2120373"/>
            <a:ext cx="3141975" cy="1526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any ways to reach clients"/>
          <p:cNvSpPr txBox="1">
            <a:spLocks noGrp="1"/>
          </p:cNvSpPr>
          <p:nvPr>
            <p:ph type="title"/>
          </p:nvPr>
        </p:nvSpPr>
        <p:spPr>
          <a:xfrm>
            <a:off x="254069" y="284510"/>
            <a:ext cx="12045625" cy="2159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00"/>
            </a:lvl1pPr>
          </a:lstStyle>
          <a:p>
            <a:r>
              <a:rPr lang="en-US" dirty="0"/>
              <a:t>More…</a:t>
            </a:r>
            <a:endParaRPr dirty="0"/>
          </a:p>
        </p:txBody>
      </p:sp>
      <p:pic>
        <p:nvPicPr>
          <p:cNvPr id="229" name="Screen Shot 2017-11-26 at 10.30.49 PM.png" descr="Screen Shot 2017-11-26 at 10.30.4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397" y="4143284"/>
            <a:ext cx="1419723" cy="1820158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0" name="Screen Shot 2017-11-26 at 10.37.54 PM.png" descr="Screen Shot 2017-11-26 at 10.37.5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9161" y="4457117"/>
            <a:ext cx="1419723" cy="182693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1" name="Screen Shot 2017-11-26 at 10.50.02 PM.png" descr="Screen Shot 2017-11-26 at 10.50.0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3923" y="4842373"/>
            <a:ext cx="1419725" cy="183373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2" name="Screen Shot 2017-11-26 at 10.52.12 PM.png" descr="Screen Shot 2017-11-26 at 10.52.1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26087" y="5270783"/>
            <a:ext cx="1436061" cy="204071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3" name="Screen Shot 2017-11-26 at 10.53.10 PM.png" descr="Screen Shot 2017-11-26 at 10.53.10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96834" y="5577524"/>
            <a:ext cx="1580433" cy="204071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236" name="LGEF Recorder Band.jpg" descr="LGEF Recorder Band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32258" y="4143284"/>
            <a:ext cx="4331233" cy="228066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2FA9F1-CF71-6049-8967-2CE629D69E7B}"/>
              </a:ext>
            </a:extLst>
          </p:cNvPr>
          <p:cNvSpPr txBox="1"/>
          <p:nvPr/>
        </p:nvSpPr>
        <p:spPr>
          <a:xfrm>
            <a:off x="436190" y="2815835"/>
            <a:ext cx="3121288" cy="1041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Announcement in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School Newsletters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Circulation: 4,000 parents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C490BE-D986-5849-B4B7-9CA3825E872D}"/>
              </a:ext>
            </a:extLst>
          </p:cNvPr>
          <p:cNvSpPr txBox="1"/>
          <p:nvPr/>
        </p:nvSpPr>
        <p:spPr>
          <a:xfrm>
            <a:off x="4019629" y="2815835"/>
            <a:ext cx="4356491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Logo with LGEF at Holiday Parade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Circulation: over 10,000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167727-6132-C84C-B985-722280DC6C69}"/>
              </a:ext>
            </a:extLst>
          </p:cNvPr>
          <p:cNvSpPr txBox="1"/>
          <p:nvPr/>
        </p:nvSpPr>
        <p:spPr>
          <a:xfrm>
            <a:off x="8935911" y="2815835"/>
            <a:ext cx="3226558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Your Own Custom Graphic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Show your support of our schools!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9959F8-3499-044F-81B1-D0502E115C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82" y="4131800"/>
            <a:ext cx="3790237" cy="34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4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8072" y="5222150"/>
            <a:ext cx="1907216" cy="127147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FFE7A942-F3E8-6B4B-8767-133A5066B4D7}"/>
              </a:ext>
            </a:extLst>
          </p:cNvPr>
          <p:cNvSpPr/>
          <p:nvPr/>
        </p:nvSpPr>
        <p:spPr>
          <a:xfrm>
            <a:off x="11308081" y="8923416"/>
            <a:ext cx="1408920" cy="745391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D3C1041-773A-DF44-82D0-B55860615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53" y="6368314"/>
            <a:ext cx="2226934" cy="9110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A9BE2D-8FF2-EC49-818D-029142006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5" y="4939411"/>
            <a:ext cx="1650889" cy="1650889"/>
          </a:xfrm>
          <a:prstGeom prst="rect">
            <a:avLst/>
          </a:prstGeom>
        </p:spPr>
      </p:pic>
      <p:sp>
        <p:nvSpPr>
          <p:cNvPr id="247" name="LGEF Business Partners…"/>
          <p:cNvSpPr txBox="1">
            <a:spLocks noGrp="1"/>
          </p:cNvSpPr>
          <p:nvPr>
            <p:ph type="title"/>
          </p:nvPr>
        </p:nvSpPr>
        <p:spPr>
          <a:xfrm>
            <a:off x="846667" y="91603"/>
            <a:ext cx="11205633" cy="179969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78358">
              <a:defRPr sz="7919"/>
            </a:pPr>
            <a:r>
              <a:rPr dirty="0"/>
              <a:t>LGEF Business </a:t>
            </a:r>
            <a:r>
              <a:rPr lang="en-US" dirty="0"/>
              <a:t>Sponsors</a:t>
            </a:r>
            <a:endParaRPr dirty="0"/>
          </a:p>
          <a:p>
            <a:r>
              <a:rPr lang="en-US" sz="2700" dirty="0"/>
              <a:t>Los Gatos parents are loyal to businesses who support our schools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94012" y="3137350"/>
            <a:ext cx="2835762" cy="772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662" y="2226893"/>
            <a:ext cx="3471522" cy="895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99954" y="2263693"/>
            <a:ext cx="1884184" cy="145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76334" y="4225114"/>
            <a:ext cx="1951422" cy="13009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22843" y="4494638"/>
            <a:ext cx="1267160" cy="761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0292B4-F44F-2040-98FF-FB965F60A8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874" y="2367476"/>
            <a:ext cx="4231825" cy="51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46A03C-A2C1-8048-BA80-9033B4076A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26" y="3182956"/>
            <a:ext cx="2205620" cy="842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A66FB-74E4-494B-9F66-DE0A8B81B6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99" y="4155727"/>
            <a:ext cx="1439722" cy="1439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4C221E-BD41-7F4A-A401-40B3738ED7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916" y="4560746"/>
            <a:ext cx="2226933" cy="6296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BD925-D8A2-4B43-BB4C-B15147A9C8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904" y="4557455"/>
            <a:ext cx="2226933" cy="63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E3D0F-C720-B143-A59F-1AFA64E228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4" y="4516340"/>
            <a:ext cx="2205620" cy="718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9F4D8-7C72-CC40-B088-A39EE5BDB3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r="-19596"/>
          <a:stretch/>
        </p:blipFill>
        <p:spPr>
          <a:xfrm>
            <a:off x="706074" y="6510524"/>
            <a:ext cx="2160946" cy="638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4C9459-B06A-4546-88A4-EE9AFF8F34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84" y="5513239"/>
            <a:ext cx="1869204" cy="7184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5DEF44-2436-9E47-8B90-E077790365D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83" y="5570094"/>
            <a:ext cx="2369646" cy="50568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8DB5A4-F0E6-A847-A7CB-5F08B79C4B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433" y="6523131"/>
            <a:ext cx="1262528" cy="5410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F0B1697-29AB-F348-9648-E0E08908332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0" y="5478944"/>
            <a:ext cx="1799270" cy="8225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45A294-9205-A040-BC58-B7A11145658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46" y="6477276"/>
            <a:ext cx="1869222" cy="6380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FAAA0E-77ED-8E42-89FB-0DD3CDE13B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204" y="6413081"/>
            <a:ext cx="1515182" cy="82148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726AF1-97EC-E244-83ED-6814E07C26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92" y="6469801"/>
            <a:ext cx="1268578" cy="7080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F0BB60E-2449-B140-B199-1F24C4AB5B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46" y="6603029"/>
            <a:ext cx="1840984" cy="4415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13E1497-8740-F242-8CCD-853BB884F8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35" y="7728433"/>
            <a:ext cx="1252137" cy="6218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6A6443B-3ECC-4248-B372-75728CFCE0A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020" y="7556433"/>
            <a:ext cx="793733" cy="96589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F6AAD29-1A42-6C40-8095-BCE55AC37A3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14" y="7775158"/>
            <a:ext cx="1589596" cy="528445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5635BEBA-D073-E548-ADC9-FB30E436004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6" y="8864931"/>
            <a:ext cx="2383414" cy="562928"/>
          </a:xfrm>
          <a:prstGeom prst="rect">
            <a:avLst/>
          </a:prstGeom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E43BE5F-93BD-5842-A5D3-5CB1483B83A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690" y="8480303"/>
            <a:ext cx="1332184" cy="1332184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374F066F-D250-5141-A12B-A5A3B185107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53" y="8806106"/>
            <a:ext cx="1215836" cy="680578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9DDD0B6D-02B2-A249-97B1-B5F993725C7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19" y="8700416"/>
            <a:ext cx="1180270" cy="891959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E7B16798-296A-BF45-97E4-30F764A332B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83" y="8846235"/>
            <a:ext cx="1840984" cy="600320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A88D8D17-CF39-C645-9F1A-C237CEF2ED6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03485" y="8713349"/>
            <a:ext cx="1332184" cy="866093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CEE42042-77A1-304A-9F82-18ECCAF007A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488" y="7783953"/>
            <a:ext cx="2071032" cy="510855"/>
          </a:xfrm>
          <a:prstGeom prst="rect">
            <a:avLst/>
          </a:prstGeom>
        </p:spPr>
      </p:pic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52FE5460-8406-E545-96C8-36FB1690A44D}"/>
              </a:ext>
            </a:extLst>
          </p:cNvPr>
          <p:cNvCxnSpPr>
            <a:cxnSpLocks/>
          </p:cNvCxnSpPr>
          <p:nvPr/>
        </p:nvCxnSpPr>
        <p:spPr>
          <a:xfrm>
            <a:off x="842540" y="4225114"/>
            <a:ext cx="11212624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D909594-456E-6F4E-96E4-488BCCC7ED49}"/>
              </a:ext>
            </a:extLst>
          </p:cNvPr>
          <p:cNvCxnSpPr>
            <a:cxnSpLocks/>
          </p:cNvCxnSpPr>
          <p:nvPr/>
        </p:nvCxnSpPr>
        <p:spPr>
          <a:xfrm>
            <a:off x="842540" y="7421880"/>
            <a:ext cx="11212624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81BF373-A9BD-1844-9099-4F5FEBB50B56}"/>
              </a:ext>
            </a:extLst>
          </p:cNvPr>
          <p:cNvCxnSpPr>
            <a:cxnSpLocks/>
          </p:cNvCxnSpPr>
          <p:nvPr/>
        </p:nvCxnSpPr>
        <p:spPr>
          <a:xfrm>
            <a:off x="842540" y="8608976"/>
            <a:ext cx="11212624" cy="0"/>
          </a:xfrm>
          <a:prstGeom prst="line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It’s all for the childre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300"/>
            </a:lvl1pPr>
          </a:lstStyle>
          <a:p>
            <a:r>
              <a:rPr dirty="0"/>
              <a:t>It’s all for the children!</a:t>
            </a:r>
          </a:p>
        </p:txBody>
      </p:sp>
      <p:pic>
        <p:nvPicPr>
          <p:cNvPr id="263" name="VM classroom DSC0161 _dark.jpg" descr="VM classroom DSC0161 _da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8151" y="2331004"/>
            <a:ext cx="9288498" cy="6210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LGEF Logo JPEG.jpg" descr="LGEF Logo JPE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1412" y="4113749"/>
            <a:ext cx="3141976" cy="15261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os Gatos Education Found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r>
              <a:t>Los Gatos Education Foundation</a:t>
            </a:r>
          </a:p>
        </p:txBody>
      </p:sp>
      <p:sp>
        <p:nvSpPr>
          <p:cNvPr id="163" name="Serving our youth for 35 years…"/>
          <p:cNvSpPr txBox="1">
            <a:spLocks noGrp="1"/>
          </p:cNvSpPr>
          <p:nvPr>
            <p:ph type="body" sz="quarter" idx="1"/>
          </p:nvPr>
        </p:nvSpPr>
        <p:spPr>
          <a:xfrm>
            <a:off x="6544045" y="3798131"/>
            <a:ext cx="6016433" cy="366234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defTabSz="432308">
              <a:spcBef>
                <a:spcPts val="3700"/>
              </a:spcBef>
              <a:buSzTx/>
              <a:buNone/>
              <a:defRPr sz="3034"/>
            </a:pPr>
            <a:r>
              <a:rPr sz="2400" b="1" dirty="0"/>
              <a:t>Serving our youth for </a:t>
            </a:r>
            <a:r>
              <a:rPr lang="en-US" sz="2400" b="1" dirty="0"/>
              <a:t>over </a:t>
            </a:r>
            <a:r>
              <a:rPr sz="2400" b="1" dirty="0"/>
              <a:t>35 years</a:t>
            </a:r>
          </a:p>
          <a:p>
            <a:pPr marL="0" indent="0" defTabSz="432308">
              <a:spcBef>
                <a:spcPts val="3700"/>
              </a:spcBef>
              <a:buSzTx/>
              <a:buNone/>
              <a:defRPr sz="3034"/>
            </a:pPr>
            <a:r>
              <a:rPr lang="en-US" sz="2400" b="1" dirty="0"/>
              <a:t>Supports five Los Gatos public schools</a:t>
            </a:r>
          </a:p>
          <a:p>
            <a:pPr marL="0" indent="0" defTabSz="432308">
              <a:spcBef>
                <a:spcPts val="3700"/>
              </a:spcBef>
              <a:buSzTx/>
              <a:buNone/>
              <a:defRPr sz="3034"/>
            </a:pPr>
            <a:r>
              <a:rPr sz="2400" b="1" dirty="0"/>
              <a:t>Funds </a:t>
            </a:r>
            <a:r>
              <a:rPr lang="en-US" sz="2400" b="1" dirty="0"/>
              <a:t>supplemental </a:t>
            </a:r>
            <a:r>
              <a:rPr sz="2400" b="1" dirty="0"/>
              <a:t>teachers and staff</a:t>
            </a:r>
            <a:r>
              <a:rPr lang="en-US" sz="2400" b="1" dirty="0"/>
              <a:t> in</a:t>
            </a:r>
            <a:r>
              <a:rPr sz="2400" b="1" dirty="0"/>
              <a:t>: </a:t>
            </a:r>
            <a:endParaRPr lang="en-US" sz="2400" b="1" dirty="0"/>
          </a:p>
          <a:p>
            <a:pPr marL="444500" lvl="1" indent="0" defTabSz="432308">
              <a:spcBef>
                <a:spcPts val="1200"/>
              </a:spcBef>
              <a:buSzTx/>
              <a:buNone/>
              <a:defRPr sz="3034"/>
            </a:pPr>
            <a:r>
              <a:rPr lang="en-US" sz="2400" dirty="0"/>
              <a:t>Math, Li</a:t>
            </a:r>
            <a:r>
              <a:rPr sz="2400" dirty="0"/>
              <a:t>teracy, </a:t>
            </a:r>
            <a:r>
              <a:rPr lang="en-US" sz="2400" dirty="0"/>
              <a:t>Health</a:t>
            </a:r>
            <a:r>
              <a:rPr sz="2400" dirty="0"/>
              <a:t>, </a:t>
            </a:r>
            <a:r>
              <a:rPr lang="en-US" sz="2400" dirty="0"/>
              <a:t>Art, Music </a:t>
            </a:r>
            <a:r>
              <a:rPr sz="2400" dirty="0"/>
              <a:t>PE, </a:t>
            </a:r>
            <a:r>
              <a:rPr lang="en-US" sz="2400" dirty="0"/>
              <a:t>L</a:t>
            </a:r>
            <a:r>
              <a:rPr sz="2400" dirty="0"/>
              <a:t>ibrary, </a:t>
            </a:r>
            <a:r>
              <a:rPr lang="en-US" sz="2400" dirty="0"/>
              <a:t>Counseling, and Middle School Electives</a:t>
            </a:r>
          </a:p>
        </p:txBody>
      </p:sp>
      <p:pic>
        <p:nvPicPr>
          <p:cNvPr id="164" name="Children running, bar on top.jpg" descr="Children running, bar on to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322" y="3832481"/>
            <a:ext cx="5832623" cy="3662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LGEF Re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LGEF Reach</a:t>
            </a:r>
          </a:p>
        </p:txBody>
      </p:sp>
      <p:sp>
        <p:nvSpPr>
          <p:cNvPr id="167" name="Reach 2,500 families and 3,250 students…"/>
          <p:cNvSpPr txBox="1">
            <a:spLocks noGrp="1"/>
          </p:cNvSpPr>
          <p:nvPr>
            <p:ph type="body" sz="half" idx="1"/>
          </p:nvPr>
        </p:nvSpPr>
        <p:spPr>
          <a:xfrm>
            <a:off x="1213554" y="6650286"/>
            <a:ext cx="10577692" cy="258338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</a:pPr>
            <a:r>
              <a:t>Reach 2,500 families and 3,250 students</a:t>
            </a:r>
          </a:p>
          <a:p>
            <a:pPr>
              <a:spcBef>
                <a:spcPts val="2400"/>
              </a:spcBef>
            </a:pPr>
            <a:r>
              <a:t>Covers 95% of Los Gatos children in grades K-8</a:t>
            </a:r>
          </a:p>
          <a:p>
            <a:pPr>
              <a:spcBef>
                <a:spcPts val="2400"/>
              </a:spcBef>
            </a:pPr>
            <a:r>
              <a:t>14% of families are new this year</a:t>
            </a:r>
          </a:p>
        </p:txBody>
      </p:sp>
      <p:pic>
        <p:nvPicPr>
          <p:cNvPr id="168" name="IMG_0985.jpg" descr="IMG_09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6372" y="2678745"/>
            <a:ext cx="8872056" cy="3684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chool Quality Drives Housing Pri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t>School Quality Drives Housing Prices</a:t>
            </a:r>
          </a:p>
        </p:txBody>
      </p:sp>
      <p:sp>
        <p:nvSpPr>
          <p:cNvPr id="171" name="Los Gatos Union School District homes sell for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74190"/>
            <a:ext cx="11099800" cy="2274301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rPr dirty="0"/>
              <a:t>Los Gatos Union School District homes sell for </a:t>
            </a:r>
          </a:p>
          <a:p>
            <a:pPr marL="0" indent="0" algn="ctr">
              <a:spcBef>
                <a:spcPts val="0"/>
              </a:spcBef>
              <a:buSzTx/>
              <a:buNone/>
            </a:pPr>
            <a:r>
              <a:rPr dirty="0"/>
              <a:t>more than homes in neighboring districts</a:t>
            </a:r>
          </a:p>
        </p:txBody>
      </p:sp>
      <p:pic>
        <p:nvPicPr>
          <p:cNvPr id="172" name="75% Chart.png" descr="75% Cha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1568" y="3008372"/>
            <a:ext cx="3541664" cy="202380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75%"/>
          <p:cNvSpPr txBox="1"/>
          <p:nvPr/>
        </p:nvSpPr>
        <p:spPr>
          <a:xfrm>
            <a:off x="5951810" y="3608543"/>
            <a:ext cx="1101180" cy="82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3200">
                <a:solidFill>
                  <a:srgbClr val="7F7F7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75%</a:t>
            </a:r>
          </a:p>
        </p:txBody>
      </p:sp>
      <p:sp>
        <p:nvSpPr>
          <p:cNvPr id="174" name="of parents say their child’s education is an important part of the search for a new home"/>
          <p:cNvSpPr txBox="1"/>
          <p:nvPr/>
        </p:nvSpPr>
        <p:spPr>
          <a:xfrm>
            <a:off x="4628775" y="5188694"/>
            <a:ext cx="3747251" cy="112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2100"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r>
              <a:t>of parents say their child’s education is an important part of the search for a new home</a:t>
            </a:r>
          </a:p>
        </p:txBody>
      </p:sp>
      <p:sp>
        <p:nvSpPr>
          <p:cNvPr id="175" name="Source: Bank of America 2016 Homebuyer Insights Report"/>
          <p:cNvSpPr txBox="1"/>
          <p:nvPr/>
        </p:nvSpPr>
        <p:spPr>
          <a:xfrm>
            <a:off x="3415792" y="6474019"/>
            <a:ext cx="6173216" cy="823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defTabSz="457200">
              <a:defRPr sz="1700"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Source: Bank of America 2016 Homebuyer Insights Report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any Bay Area Education Foundations Have Successful Real Estate Programs"/>
          <p:cNvSpPr txBox="1">
            <a:spLocks noGrp="1"/>
          </p:cNvSpPr>
          <p:nvPr>
            <p:ph type="title"/>
          </p:nvPr>
        </p:nvSpPr>
        <p:spPr>
          <a:xfrm>
            <a:off x="534218" y="444500"/>
            <a:ext cx="11936364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19937">
              <a:defRPr sz="5340"/>
            </a:lvl1pPr>
          </a:lstStyle>
          <a:p>
            <a:r>
              <a:rPr dirty="0"/>
              <a:t>Many Bay Area </a:t>
            </a:r>
            <a:r>
              <a:rPr lang="en-US" dirty="0"/>
              <a:t>communities have s</a:t>
            </a:r>
            <a:r>
              <a:rPr dirty="0"/>
              <a:t>uccessful Real Estate </a:t>
            </a:r>
            <a:r>
              <a:rPr lang="en-US" dirty="0"/>
              <a:t>p</a:t>
            </a:r>
            <a:r>
              <a:rPr dirty="0"/>
              <a:t>rograms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849" y="5272454"/>
            <a:ext cx="3453717" cy="118721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Los Altos"/>
          <p:cNvSpPr txBox="1"/>
          <p:nvPr/>
        </p:nvSpPr>
        <p:spPr>
          <a:xfrm>
            <a:off x="1636504" y="4013343"/>
            <a:ext cx="21804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Los Altos</a:t>
            </a:r>
          </a:p>
        </p:txBody>
      </p:sp>
      <p:sp>
        <p:nvSpPr>
          <p:cNvPr id="185" name="Palo Alto"/>
          <p:cNvSpPr txBox="1"/>
          <p:nvPr/>
        </p:nvSpPr>
        <p:spPr>
          <a:xfrm>
            <a:off x="5462984" y="4013343"/>
            <a:ext cx="20788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Palo Alto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3850" y="5181600"/>
            <a:ext cx="2197100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21635" y="5017857"/>
            <a:ext cx="1475866" cy="147048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Burlingame"/>
          <p:cNvSpPr txBox="1"/>
          <p:nvPr/>
        </p:nvSpPr>
        <p:spPr>
          <a:xfrm>
            <a:off x="8944895" y="4013343"/>
            <a:ext cx="262934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Burlingame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A62DE0-1785-3D42-80C0-58231FAEC4B5}"/>
              </a:ext>
            </a:extLst>
          </p:cNvPr>
          <p:cNvSpPr/>
          <p:nvPr/>
        </p:nvSpPr>
        <p:spPr>
          <a:xfrm>
            <a:off x="640716" y="1070664"/>
            <a:ext cx="11723368" cy="7946531"/>
          </a:xfrm>
          <a:prstGeom prst="rect">
            <a:avLst/>
          </a:prstGeom>
          <a:solidFill>
            <a:srgbClr val="FCFCF8"/>
          </a:solidFill>
          <a:ln w="12700" cap="flat">
            <a:solidFill>
              <a:srgbClr val="D6D6D6"/>
            </a:solidFill>
            <a:prstDash val="lg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i="0" u="none" strike="noStrike" normalizeH="0" baseline="0" dirty="0">
              <a:solidFill>
                <a:srgbClr val="FFFFFF"/>
              </a:solidFill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0" name="Rectangle"/>
          <p:cNvSpPr/>
          <p:nvPr/>
        </p:nvSpPr>
        <p:spPr>
          <a:xfrm>
            <a:off x="1023721" y="2953051"/>
            <a:ext cx="5240651" cy="2090879"/>
          </a:xfrm>
          <a:prstGeom prst="rect">
            <a:avLst/>
          </a:prstGeom>
          <a:solidFill>
            <a:srgbClr val="E67930">
              <a:alpha val="985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1" name="Dean’s List of Realtors 2018…"/>
          <p:cNvSpPr txBox="1">
            <a:spLocks noGrp="1"/>
          </p:cNvSpPr>
          <p:nvPr>
            <p:ph type="title"/>
          </p:nvPr>
        </p:nvSpPr>
        <p:spPr>
          <a:xfrm>
            <a:off x="3101314" y="1332715"/>
            <a:ext cx="8664062" cy="1049354"/>
          </a:xfrm>
          <a:prstGeom prst="rect">
            <a:avLst/>
          </a:prstGeom>
        </p:spPr>
        <p:txBody>
          <a:bodyPr/>
          <a:lstStyle/>
          <a:p>
            <a:pPr>
              <a:defRPr sz="4300">
                <a:latin typeface="Copperplate"/>
                <a:ea typeface="Copperplate"/>
                <a:cs typeface="Copperplate"/>
                <a:sym typeface="Copperplate"/>
              </a:defRPr>
            </a:pPr>
            <a:r>
              <a:rPr dirty="0"/>
              <a:t>Dean’s List of Realtors 201</a:t>
            </a:r>
            <a:r>
              <a:rPr lang="en-US" dirty="0"/>
              <a:t>9</a:t>
            </a:r>
            <a:endParaRPr dirty="0"/>
          </a:p>
          <a:p>
            <a:pPr>
              <a:defRPr sz="18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Support the Realtors who Support our Schools</a:t>
            </a:r>
          </a:p>
        </p:txBody>
      </p:sp>
      <p:sp>
        <p:nvSpPr>
          <p:cNvPr id="192" name="Leadership Circle - $5,000"/>
          <p:cNvSpPr/>
          <p:nvPr/>
        </p:nvSpPr>
        <p:spPr>
          <a:xfrm>
            <a:off x="1023721" y="2524185"/>
            <a:ext cx="5240651" cy="324121"/>
          </a:xfrm>
          <a:prstGeom prst="rect">
            <a:avLst/>
          </a:prstGeom>
          <a:solidFill>
            <a:srgbClr val="E6793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Leadership Circle - $5,000</a:t>
            </a:r>
          </a:p>
        </p:txBody>
      </p:sp>
      <p:pic>
        <p:nvPicPr>
          <p:cNvPr id="193" name="LGEF Logo JPEG.jpg" descr="LGEF Logo JPE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854" y="1593855"/>
            <a:ext cx="1333239" cy="647573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Valedictorian - $2,500"/>
          <p:cNvSpPr/>
          <p:nvPr/>
        </p:nvSpPr>
        <p:spPr>
          <a:xfrm>
            <a:off x="6589034" y="2524185"/>
            <a:ext cx="5240651" cy="326065"/>
          </a:xfrm>
          <a:prstGeom prst="rect">
            <a:avLst/>
          </a:prstGeom>
          <a:solidFill>
            <a:srgbClr val="E6793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Valedictorian - $2,500</a:t>
            </a:r>
          </a:p>
        </p:txBody>
      </p:sp>
      <p:sp>
        <p:nvSpPr>
          <p:cNvPr id="196" name="Salutatorian - $1,000"/>
          <p:cNvSpPr/>
          <p:nvPr/>
        </p:nvSpPr>
        <p:spPr>
          <a:xfrm>
            <a:off x="1023721" y="5159202"/>
            <a:ext cx="10805964" cy="326065"/>
          </a:xfrm>
          <a:prstGeom prst="rect">
            <a:avLst/>
          </a:prstGeom>
          <a:solidFill>
            <a:srgbClr val="E6793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Salutatorian - $1,000</a:t>
            </a:r>
          </a:p>
        </p:txBody>
      </p:sp>
      <p:sp>
        <p:nvSpPr>
          <p:cNvPr id="197" name="Alice Agent…"/>
          <p:cNvSpPr txBox="1"/>
          <p:nvPr/>
        </p:nvSpPr>
        <p:spPr>
          <a:xfrm>
            <a:off x="3072927" y="4321041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Alice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sp>
        <p:nvSpPr>
          <p:cNvPr id="198" name="Alyssa Agent…"/>
          <p:cNvSpPr txBox="1"/>
          <p:nvPr/>
        </p:nvSpPr>
        <p:spPr>
          <a:xfrm>
            <a:off x="2242998" y="6832686"/>
            <a:ext cx="1184314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Alyssa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sp>
        <p:nvSpPr>
          <p:cNvPr id="201" name="Office Sponsors"/>
          <p:cNvSpPr/>
          <p:nvPr/>
        </p:nvSpPr>
        <p:spPr>
          <a:xfrm>
            <a:off x="1023722" y="7529793"/>
            <a:ext cx="10805964" cy="326066"/>
          </a:xfrm>
          <a:prstGeom prst="rect">
            <a:avLst/>
          </a:prstGeom>
          <a:solidFill>
            <a:srgbClr val="E6793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Office Sponsors</a:t>
            </a:r>
          </a:p>
        </p:txBody>
      </p:sp>
      <p:sp>
        <p:nvSpPr>
          <p:cNvPr id="202" name="James Agent…"/>
          <p:cNvSpPr txBox="1"/>
          <p:nvPr/>
        </p:nvSpPr>
        <p:spPr>
          <a:xfrm>
            <a:off x="4835118" y="6832686"/>
            <a:ext cx="1190422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James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sp>
        <p:nvSpPr>
          <p:cNvPr id="203" name="Amy Agent…"/>
          <p:cNvSpPr txBox="1"/>
          <p:nvPr/>
        </p:nvSpPr>
        <p:spPr>
          <a:xfrm>
            <a:off x="7433345" y="6832686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Amy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5960" y="2987675"/>
            <a:ext cx="1215098" cy="123956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al Agent…"/>
          <p:cNvSpPr txBox="1"/>
          <p:nvPr/>
        </p:nvSpPr>
        <p:spPr>
          <a:xfrm>
            <a:off x="8392390" y="4321041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Sal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3695" y="3031196"/>
            <a:ext cx="860703" cy="121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0956" y="5538712"/>
            <a:ext cx="948399" cy="1162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51303" y="5538712"/>
            <a:ext cx="948399" cy="126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97958" y="5538712"/>
            <a:ext cx="1053777" cy="126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19555" y="2987675"/>
            <a:ext cx="1044996" cy="1264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1076" y="3031196"/>
            <a:ext cx="826376" cy="123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94057" y="3031196"/>
            <a:ext cx="1059940" cy="121135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Andre Agent…"/>
          <p:cNvSpPr txBox="1"/>
          <p:nvPr/>
        </p:nvSpPr>
        <p:spPr>
          <a:xfrm>
            <a:off x="4652908" y="4321041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Andre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976069" y="5538712"/>
            <a:ext cx="908520" cy="121135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Linda Agent…"/>
          <p:cNvSpPr txBox="1"/>
          <p:nvPr/>
        </p:nvSpPr>
        <p:spPr>
          <a:xfrm>
            <a:off x="9970933" y="4321041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Linda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995148" y="2987675"/>
            <a:ext cx="912316" cy="137037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Amanda Agent…"/>
          <p:cNvSpPr txBox="1"/>
          <p:nvPr/>
        </p:nvSpPr>
        <p:spPr>
          <a:xfrm>
            <a:off x="1313343" y="4321041"/>
            <a:ext cx="1321842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Amanda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sp>
        <p:nvSpPr>
          <p:cNvPr id="218" name="Angela Agent…"/>
          <p:cNvSpPr txBox="1"/>
          <p:nvPr/>
        </p:nvSpPr>
        <p:spPr>
          <a:xfrm>
            <a:off x="6843878" y="4321041"/>
            <a:ext cx="1214857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Angela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sp>
        <p:nvSpPr>
          <p:cNvPr id="219" name="Arnie Agent…"/>
          <p:cNvSpPr txBox="1"/>
          <p:nvPr/>
        </p:nvSpPr>
        <p:spPr>
          <a:xfrm>
            <a:off x="9753727" y="6832686"/>
            <a:ext cx="1142239" cy="656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Arnie Agent</a:t>
            </a:r>
          </a:p>
          <a:p>
            <a:pPr>
              <a:defRPr sz="1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RG Group</a:t>
            </a:r>
          </a:p>
          <a:p>
            <a:pPr>
              <a:defRPr sz="1200">
                <a:solidFill>
                  <a:srgbClr val="E6793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(408) 345-6789</a:t>
            </a:r>
          </a:p>
        </p:txBody>
      </p:sp>
      <p:pic>
        <p:nvPicPr>
          <p:cNvPr id="34" name="Image" descr="Image">
            <a:extLst>
              <a:ext uri="{FF2B5EF4-FFF2-40B4-BE49-F238E27FC236}">
                <a16:creationId xmlns:a16="http://schemas.microsoft.com/office/drawing/2014/main" id="{F5F8EA0F-B2CB-D847-B3A1-570CE86245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782339" y="7918681"/>
            <a:ext cx="1728045" cy="9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12ABBE-75CC-CE44-BDA7-C6EDB51B6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81" y="8097490"/>
            <a:ext cx="1400953" cy="5589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2F2CAF-3339-344A-A5C1-4CB685901F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89568" y="8202275"/>
            <a:ext cx="1992962" cy="4262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BC5A46-FF0E-8F4D-8747-6214409764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0156" y="8105712"/>
            <a:ext cx="2389268" cy="640080"/>
          </a:xfrm>
          <a:prstGeom prst="rect">
            <a:avLst/>
          </a:prstGeom>
        </p:spPr>
      </p:pic>
      <p:pic>
        <p:nvPicPr>
          <p:cNvPr id="195" name="Sereno_logo_for_search3-300x107.jpg" descr="Sereno_logo_for_search3-300x107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684782" y="8075829"/>
            <a:ext cx="1728045" cy="61633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68E377-A265-1441-811C-8DDCD6B18715}"/>
              </a:ext>
            </a:extLst>
          </p:cNvPr>
          <p:cNvSpPr txBox="1"/>
          <p:nvPr/>
        </p:nvSpPr>
        <p:spPr>
          <a:xfrm rot="-420000">
            <a:off x="243075" y="621509"/>
            <a:ext cx="2799284" cy="6728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MPBELL" pitchFamily="2" charset="0"/>
                <a:sym typeface="Helvetica Light"/>
              </a:rPr>
              <a:t>SAMPLE</a:t>
            </a:r>
          </a:p>
        </p:txBody>
      </p:sp>
    </p:spTree>
    <p:extLst>
      <p:ext uri="{BB962C8B-B14F-4D97-AF65-F5344CB8AC3E}">
        <p14:creationId xmlns:p14="http://schemas.microsoft.com/office/powerpoint/2010/main" val="300832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4" name="Table"/>
          <p:cNvGraphicFramePr/>
          <p:nvPr>
            <p:extLst>
              <p:ext uri="{D42A27DB-BD31-4B8C-83A1-F6EECF244321}">
                <p14:modId xmlns:p14="http://schemas.microsoft.com/office/powerpoint/2010/main" val="1831497295"/>
              </p:ext>
            </p:extLst>
          </p:nvPr>
        </p:nvGraphicFramePr>
        <p:xfrm>
          <a:off x="455293" y="1700213"/>
          <a:ext cx="12332020" cy="7884087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5534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8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0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3970"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Leadership Circle</a:t>
                      </a:r>
                    </a:p>
                    <a:p>
                      <a:pPr defTabSz="914400">
                        <a:defRPr sz="1600"/>
                      </a:pPr>
                      <a:r>
                        <a:rPr dirty="0"/>
                        <a:t>$5,000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Valedictorian</a:t>
                      </a:r>
                    </a:p>
                    <a:p>
                      <a:pPr defTabSz="914400">
                        <a:defRPr sz="1600"/>
                      </a:pPr>
                      <a:r>
                        <a:t>$2,500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Salutatorian</a:t>
                      </a:r>
                    </a:p>
                    <a:p>
                      <a:pPr defTabSz="914400">
                        <a:defRPr sz="1600"/>
                      </a:pPr>
                      <a:r>
                        <a:rPr dirty="0"/>
                        <a:t>$1,000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700"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dirty="0"/>
                        <a:t>Office Sponsor</a:t>
                      </a:r>
                      <a:endParaRPr dirty="0"/>
                    </a:p>
                    <a:p>
                      <a:pPr defTabSz="914400">
                        <a:defRPr sz="1600"/>
                      </a:pPr>
                      <a:r>
                        <a:rPr dirty="0"/>
                        <a:t>$5</a:t>
                      </a:r>
                      <a:r>
                        <a:rPr lang="en-US" dirty="0"/>
                        <a:t>,</a:t>
                      </a:r>
                      <a:r>
                        <a:rPr dirty="0"/>
                        <a:t>00</a:t>
                      </a:r>
                      <a:r>
                        <a:rPr lang="en-US" dirty="0"/>
                        <a:t>0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Advertisement in Los Gatos Weekly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(21,250 circulation)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Advertisement in </a:t>
                      </a:r>
                      <a:r>
                        <a:rPr lang="en-US" dirty="0"/>
                        <a:t>Los Gatos Magazine</a:t>
                      </a:r>
                      <a:endParaRPr dirty="0"/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(</a:t>
                      </a:r>
                      <a:r>
                        <a:rPr lang="en-US" dirty="0"/>
                        <a:t>15,000 Circulation</a:t>
                      </a:r>
                      <a:r>
                        <a:rPr dirty="0"/>
                        <a:t>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905">
                <a:tc>
                  <a:txBody>
                    <a:bodyPr/>
                    <a:lstStyle/>
                    <a:p>
                      <a:pPr defTabSz="914400"/>
                      <a:r>
                        <a:rPr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Logo on LGEF.Org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LGEF President’s Email</a:t>
                      </a:r>
                    </a:p>
                    <a:p>
                      <a:pPr defTabSz="914400">
                        <a:defRPr sz="1400"/>
                      </a:pPr>
                      <a:r>
                        <a:t>(4,000 parents)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4939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School eNewsletters</a:t>
                      </a:r>
                    </a:p>
                    <a:p>
                      <a:pPr defTabSz="914400">
                        <a:defRPr sz="1400"/>
                      </a:pPr>
                      <a:r>
                        <a:t>(4,000 parents)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Logo at Holiday Parade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(over 10,000 people)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endParaRPr sz="24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239">
                <a:tc>
                  <a:txBody>
                    <a:bodyPr/>
                    <a:lstStyle/>
                    <a:p>
                      <a:pPr defTabSz="914400"/>
                      <a:r>
                        <a:rPr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Feature</a:t>
                      </a:r>
                      <a:r>
                        <a:rPr lang="en-US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d in</a:t>
                      </a:r>
                      <a:r>
                        <a:rPr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article on </a:t>
                      </a:r>
                      <a:r>
                        <a:rPr b="1" dirty="0" err="1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LGEF.Org</a:t>
                      </a:r>
                      <a:endParaRPr lang="en-US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(thousands of visitors per year)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endParaRPr sz="2400" b="1" dirty="0">
                        <a:latin typeface="Helvetica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sz="24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/>
                      </a:pPr>
                      <a:r>
                        <a:rPr lang="en-US"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dirty="0"/>
                        <a:t>Special </a:t>
                      </a:r>
                      <a:r>
                        <a:rPr dirty="0"/>
                        <a:t>LGEF Facebook Post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(</a:t>
                      </a:r>
                      <a:r>
                        <a:rPr lang="en-US" dirty="0"/>
                        <a:t>average 1,000 </a:t>
                      </a:r>
                      <a:r>
                        <a:rPr dirty="0"/>
                        <a:t>readers/post)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sz="240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sz="2400" dirty="0"/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lang="en-US" dirty="0"/>
                        <a:t>Your Own Custom Member Graphic</a:t>
                      </a:r>
                      <a:endParaRPr dirty="0"/>
                    </a:p>
                    <a:p>
                      <a:pPr defTabSz="914400">
                        <a:defRPr sz="1400"/>
                      </a:pPr>
                      <a:r>
                        <a:rPr lang="en-US" dirty="0"/>
                        <a:t>Use to promote your membership</a:t>
                      </a:r>
                      <a:endParaRPr dirty="0"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rPr lang="en-US"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  <a:endParaRPr sz="2400" dirty="0"/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rPr lang="en-US"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  <a:endParaRPr sz="2400" dirty="0"/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463437"/>
                  </a:ext>
                </a:extLst>
              </a:tr>
              <a:tr h="735862">
                <a:tc>
                  <a:txBody>
                    <a:bodyPr/>
                    <a:lstStyle/>
                    <a:p>
                      <a:pPr defTabSz="914400">
                        <a:defRPr b="1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rPr dirty="0"/>
                        <a:t>Leadership Circle Events</a:t>
                      </a:r>
                    </a:p>
                    <a:p>
                      <a:pPr defTabSz="914400">
                        <a:defRPr sz="1400"/>
                      </a:pPr>
                      <a:r>
                        <a:rPr dirty="0"/>
                        <a:t>(LGEF donors $5000+)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sz="24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endParaRPr sz="2400" dirty="0"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000"/>
                      </a:pPr>
                      <a:r>
                        <a:rPr lang="en-US" sz="2400" b="1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✓</a:t>
                      </a:r>
                    </a:p>
                  </a:txBody>
                  <a:tcPr marL="50800" marR="50800" marT="50800" marB="50800" anchor="ctr" horzOverflow="overflow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45" name="LGEF Dean’s List of Realtor’s Levels"/>
          <p:cNvSpPr txBox="1">
            <a:spLocks noGrp="1"/>
          </p:cNvSpPr>
          <p:nvPr>
            <p:ph type="title"/>
          </p:nvPr>
        </p:nvSpPr>
        <p:spPr>
          <a:xfrm>
            <a:off x="952500" y="63251"/>
            <a:ext cx="11099800" cy="14019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LGEF Dean’s List Benefits</a:t>
            </a:r>
            <a:br>
              <a:rPr lang="en-US" dirty="0"/>
            </a:br>
            <a:r>
              <a:rPr lang="en-US" sz="2700" dirty="0"/>
              <a:t>Build your brand and reach clients…while you help our local schools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8625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351801B-27C0-6942-8A60-BC3C049F6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14" y="2274948"/>
            <a:ext cx="5284367" cy="161125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EC4666-9F1A-FC48-93A6-AC8327B5744F}"/>
              </a:ext>
            </a:extLst>
          </p:cNvPr>
          <p:cNvSpPr txBox="1"/>
          <p:nvPr/>
        </p:nvSpPr>
        <p:spPr>
          <a:xfrm>
            <a:off x="2016590" y="3881416"/>
            <a:ext cx="307121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circulation: 21, 250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E4F5BD-E9E4-F044-BCF8-DAE89B463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6" y="4382142"/>
            <a:ext cx="4947227" cy="44235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AB458-79A0-7748-931A-E868201A2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57" y="4382142"/>
            <a:ext cx="3641830" cy="47263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E88CB8A-8287-304C-9CA5-8C3D9BE7D479}"/>
              </a:ext>
            </a:extLst>
          </p:cNvPr>
          <p:cNvSpPr txBox="1"/>
          <p:nvPr/>
        </p:nvSpPr>
        <p:spPr>
          <a:xfrm>
            <a:off x="7688158" y="3820848"/>
            <a:ext cx="364182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circulation: 15,000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7CFC4F-CF6C-CB44-B700-9AE9D1C0D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583" y="2657743"/>
            <a:ext cx="5145088" cy="1163105"/>
          </a:xfrm>
          <a:prstGeom prst="rect">
            <a:avLst/>
          </a:prstGeom>
        </p:spPr>
      </p:pic>
      <p:sp>
        <p:nvSpPr>
          <p:cNvPr id="57" name="Many ways to reach clients">
            <a:extLst>
              <a:ext uri="{FF2B5EF4-FFF2-40B4-BE49-F238E27FC236}">
                <a16:creationId xmlns:a16="http://schemas.microsoft.com/office/drawing/2014/main" id="{0B3F8BE4-FD1A-C34E-B275-C9B29761C0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0464" y="182926"/>
            <a:ext cx="12045625" cy="17377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00"/>
            </a:lvl1pPr>
          </a:lstStyle>
          <a:p>
            <a:r>
              <a:rPr lang="en-US" dirty="0"/>
              <a:t>Advertising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40222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any ways to reach clients"/>
          <p:cNvSpPr txBox="1">
            <a:spLocks noGrp="1"/>
          </p:cNvSpPr>
          <p:nvPr>
            <p:ph type="title"/>
          </p:nvPr>
        </p:nvSpPr>
        <p:spPr>
          <a:xfrm>
            <a:off x="440464" y="182926"/>
            <a:ext cx="12045625" cy="173771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300"/>
            </a:lvl1pPr>
          </a:lstStyle>
          <a:p>
            <a:r>
              <a:rPr lang="en-US" dirty="0"/>
              <a:t>Online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96ADD-730D-774A-9542-9D186CF05D2E}"/>
              </a:ext>
            </a:extLst>
          </p:cNvPr>
          <p:cNvSpPr txBox="1"/>
          <p:nvPr/>
        </p:nvSpPr>
        <p:spPr>
          <a:xfrm>
            <a:off x="4242138" y="2314223"/>
            <a:ext cx="3674142" cy="979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LGEF President’s </a:t>
            </a:r>
            <a:r>
              <a:rPr kumimoji="0" lang="en-US" sz="2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eMail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Circulation: 4,000 parents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50% open rate</a:t>
            </a:r>
            <a:endParaRPr kumimoji="0" lang="en-US" sz="16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CD45E-7016-D443-BC4B-0FBFD80C60A4}"/>
              </a:ext>
            </a:extLst>
          </p:cNvPr>
          <p:cNvSpPr txBox="1"/>
          <p:nvPr/>
        </p:nvSpPr>
        <p:spPr>
          <a:xfrm>
            <a:off x="8229533" y="2314223"/>
            <a:ext cx="3674142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LGEF Facebook Page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/>
              <a:t>Circulation: 1,000 reaches/post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2CBE23-5702-6A4F-8072-BCABC18C1219}"/>
              </a:ext>
            </a:extLst>
          </p:cNvPr>
          <p:cNvSpPr txBox="1"/>
          <p:nvPr/>
        </p:nvSpPr>
        <p:spPr>
          <a:xfrm>
            <a:off x="993598" y="2314223"/>
            <a:ext cx="2634260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LGEF Web Site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dirty="0" err="1"/>
              <a:t>www.lgef.org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5CB06-3D16-0F4D-8F54-470556263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72"/>
          <a:stretch/>
        </p:blipFill>
        <p:spPr>
          <a:xfrm>
            <a:off x="760735" y="3456890"/>
            <a:ext cx="3099986" cy="49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9E5A9E-1FCE-CB42-95CC-3DB945703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1"/>
          <a:stretch/>
        </p:blipFill>
        <p:spPr>
          <a:xfrm>
            <a:off x="8316899" y="3441338"/>
            <a:ext cx="3499410" cy="49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6DDB79-F3E4-F241-9B80-41494AD11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77" y="3456890"/>
            <a:ext cx="3340464" cy="4965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477</Words>
  <Application>Microsoft Macintosh PowerPoint</Application>
  <PresentationFormat>Custom</PresentationFormat>
  <Paragraphs>140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CAMPBELL</vt:lpstr>
      <vt:lpstr>Copperplate</vt:lpstr>
      <vt:lpstr>Helvetica</vt:lpstr>
      <vt:lpstr>Helvetica Light</vt:lpstr>
      <vt:lpstr>Helvetica Neue</vt:lpstr>
      <vt:lpstr>Helvetica Neue Medium</vt:lpstr>
      <vt:lpstr>Roboto Light</vt:lpstr>
      <vt:lpstr>Roboto Regular</vt:lpstr>
      <vt:lpstr>White</vt:lpstr>
      <vt:lpstr>2019 Dean’s List of Realtors</vt:lpstr>
      <vt:lpstr>Los Gatos Education Foundation</vt:lpstr>
      <vt:lpstr>LGEF Reach</vt:lpstr>
      <vt:lpstr>School Quality Drives Housing Prices</vt:lpstr>
      <vt:lpstr>Many Bay Area communities have successful Real Estate programs</vt:lpstr>
      <vt:lpstr>Dean’s List of Realtors 2019 Support the Realtors who Support our Schools</vt:lpstr>
      <vt:lpstr>LGEF Dean’s List Benefits Build your brand and reach clients…while you help our local schools</vt:lpstr>
      <vt:lpstr>Advertising</vt:lpstr>
      <vt:lpstr>Online</vt:lpstr>
      <vt:lpstr>More…</vt:lpstr>
      <vt:lpstr>LGEF Business Sponsors Los Gatos parents are loyal to businesses who support our schools</vt:lpstr>
      <vt:lpstr>It’s all for the children!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Dean’s List of Realtors Founding Members  January 11, 2018</dc:title>
  <cp:lastModifiedBy>Ryan Rosenberg</cp:lastModifiedBy>
  <cp:revision>45</cp:revision>
  <cp:lastPrinted>2018-12-12T18:34:38Z</cp:lastPrinted>
  <dcterms:modified xsi:type="dcterms:W3CDTF">2019-02-05T22:55:21Z</dcterms:modified>
</cp:coreProperties>
</file>